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4"/>
  </p:sldMasterIdLst>
  <p:notesMasterIdLst>
    <p:notesMasterId r:id="rId24"/>
  </p:notesMasterIdLst>
  <p:handoutMasterIdLst>
    <p:handoutMasterId r:id="rId25"/>
  </p:handoutMasterIdLst>
  <p:sldIdLst>
    <p:sldId id="271" r:id="rId5"/>
    <p:sldId id="294" r:id="rId6"/>
    <p:sldId id="307" r:id="rId7"/>
    <p:sldId id="296" r:id="rId8"/>
    <p:sldId id="295" r:id="rId9"/>
    <p:sldId id="291" r:id="rId10"/>
    <p:sldId id="292" r:id="rId11"/>
    <p:sldId id="297" r:id="rId12"/>
    <p:sldId id="298" r:id="rId13"/>
    <p:sldId id="299" r:id="rId14"/>
    <p:sldId id="302" r:id="rId15"/>
    <p:sldId id="300" r:id="rId16"/>
    <p:sldId id="301" r:id="rId17"/>
    <p:sldId id="306" r:id="rId18"/>
    <p:sldId id="303" r:id="rId19"/>
    <p:sldId id="305" r:id="rId20"/>
    <p:sldId id="308" r:id="rId21"/>
    <p:sldId id="304" r:id="rId22"/>
    <p:sldId id="287" r:id="rId23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53B"/>
    <a:srgbClr val="446777"/>
    <a:srgbClr val="22343C"/>
    <a:srgbClr val="37463B"/>
    <a:srgbClr val="ADC5D0"/>
    <a:srgbClr val="9BB0A3"/>
    <a:srgbClr val="384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588" autoAdjust="0"/>
  </p:normalViewPr>
  <p:slideViewPr>
    <p:cSldViewPr snapToGrid="0">
      <p:cViewPr varScale="1">
        <p:scale>
          <a:sx n="88" d="100"/>
          <a:sy n="88" d="100"/>
        </p:scale>
        <p:origin x="12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Owen" userId="S::rachel@imiae.com::3d425182-56a2-434a-b745-c8b20ceebfbe" providerId="AD" clId="Web-{993A488A-09BD-049B-AAF8-D92C0DD42FD2}"/>
    <pc:docChg chg="addSld modSld sldOrd">
      <pc:chgData name="Rachel Owen" userId="S::rachel@imiae.com::3d425182-56a2-434a-b745-c8b20ceebfbe" providerId="AD" clId="Web-{993A488A-09BD-049B-AAF8-D92C0DD42FD2}" dt="2025-06-11T17:49:31.788" v="525" actId="20577"/>
      <pc:docMkLst>
        <pc:docMk/>
      </pc:docMkLst>
      <pc:sldChg chg="addSp modSp">
        <pc:chgData name="Rachel Owen" userId="S::rachel@imiae.com::3d425182-56a2-434a-b745-c8b20ceebfbe" providerId="AD" clId="Web-{993A488A-09BD-049B-AAF8-D92C0DD42FD2}" dt="2025-06-11T17:42:13.131" v="479" actId="1076"/>
        <pc:sldMkLst>
          <pc:docMk/>
          <pc:sldMk cId="340666002" sldId="294"/>
        </pc:sldMkLst>
        <pc:spChg chg="mod">
          <ac:chgData name="Rachel Owen" userId="S::rachel@imiae.com::3d425182-56a2-434a-b745-c8b20ceebfbe" providerId="AD" clId="Web-{993A488A-09BD-049B-AAF8-D92C0DD42FD2}" dt="2025-06-11T17:36:29.348" v="230" actId="20577"/>
          <ac:spMkLst>
            <pc:docMk/>
            <pc:sldMk cId="340666002" sldId="294"/>
            <ac:spMk id="2" creationId="{69DF7FE7-1FA0-2DFA-C232-644498F79AAB}"/>
          </ac:spMkLst>
        </pc:spChg>
        <pc:spChg chg="mod">
          <ac:chgData name="Rachel Owen" userId="S::rachel@imiae.com::3d425182-56a2-434a-b745-c8b20ceebfbe" providerId="AD" clId="Web-{993A488A-09BD-049B-AAF8-D92C0DD42FD2}" dt="2025-06-11T17:41:27.662" v="461" actId="20577"/>
          <ac:spMkLst>
            <pc:docMk/>
            <pc:sldMk cId="340666002" sldId="294"/>
            <ac:spMk id="3" creationId="{78DF63C9-DB91-717D-1578-2D0F7B0FADD6}"/>
          </ac:spMkLst>
        </pc:spChg>
        <pc:spChg chg="add mod">
          <ac:chgData name="Rachel Owen" userId="S::rachel@imiae.com::3d425182-56a2-434a-b745-c8b20ceebfbe" providerId="AD" clId="Web-{993A488A-09BD-049B-AAF8-D92C0DD42FD2}" dt="2025-06-11T17:40:14.318" v="335" actId="1076"/>
          <ac:spMkLst>
            <pc:docMk/>
            <pc:sldMk cId="340666002" sldId="294"/>
            <ac:spMk id="6" creationId="{80C41F9B-8E12-D9C3-B108-1D3705DC11DA}"/>
          </ac:spMkLst>
        </pc:spChg>
        <pc:spChg chg="add mod">
          <ac:chgData name="Rachel Owen" userId="S::rachel@imiae.com::3d425182-56a2-434a-b745-c8b20ceebfbe" providerId="AD" clId="Web-{993A488A-09BD-049B-AAF8-D92C0DD42FD2}" dt="2025-06-11T17:42:13.131" v="479" actId="1076"/>
          <ac:spMkLst>
            <pc:docMk/>
            <pc:sldMk cId="340666002" sldId="294"/>
            <ac:spMk id="8" creationId="{792B0187-8F6B-80E0-4B93-72EBC3828D63}"/>
          </ac:spMkLst>
        </pc:spChg>
        <pc:picChg chg="add mod">
          <ac:chgData name="Rachel Owen" userId="S::rachel@imiae.com::3d425182-56a2-434a-b745-c8b20ceebfbe" providerId="AD" clId="Web-{993A488A-09BD-049B-AAF8-D92C0DD42FD2}" dt="2025-06-11T17:39:57.396" v="321" actId="1076"/>
          <ac:picMkLst>
            <pc:docMk/>
            <pc:sldMk cId="340666002" sldId="294"/>
            <ac:picMk id="4" creationId="{BD8C3E9B-1962-4EE4-C329-83703686BA63}"/>
          </ac:picMkLst>
        </pc:picChg>
      </pc:sldChg>
      <pc:sldChg chg="modSp">
        <pc:chgData name="Rachel Owen" userId="S::rachel@imiae.com::3d425182-56a2-434a-b745-c8b20ceebfbe" providerId="AD" clId="Web-{993A488A-09BD-049B-AAF8-D92C0DD42FD2}" dt="2025-06-11T17:44:31.662" v="498" actId="20577"/>
        <pc:sldMkLst>
          <pc:docMk/>
          <pc:sldMk cId="254893007" sldId="295"/>
        </pc:sldMkLst>
        <pc:spChg chg="mod">
          <ac:chgData name="Rachel Owen" userId="S::rachel@imiae.com::3d425182-56a2-434a-b745-c8b20ceebfbe" providerId="AD" clId="Web-{993A488A-09BD-049B-AAF8-D92C0DD42FD2}" dt="2025-06-11T17:44:31.662" v="498" actId="20577"/>
          <ac:spMkLst>
            <pc:docMk/>
            <pc:sldMk cId="254893007" sldId="295"/>
            <ac:spMk id="3" creationId="{D6FD5E3E-12AA-8FE2-9422-55E61D92ABA3}"/>
          </ac:spMkLst>
        </pc:spChg>
      </pc:sldChg>
      <pc:sldChg chg="modSp">
        <pc:chgData name="Rachel Owen" userId="S::rachel@imiae.com::3d425182-56a2-434a-b745-c8b20ceebfbe" providerId="AD" clId="Web-{993A488A-09BD-049B-AAF8-D92C0DD42FD2}" dt="2025-06-11T17:48:00.069" v="513" actId="20577"/>
        <pc:sldMkLst>
          <pc:docMk/>
          <pc:sldMk cId="2710287681" sldId="298"/>
        </pc:sldMkLst>
        <pc:spChg chg="mod">
          <ac:chgData name="Rachel Owen" userId="S::rachel@imiae.com::3d425182-56a2-434a-b745-c8b20ceebfbe" providerId="AD" clId="Web-{993A488A-09BD-049B-AAF8-D92C0DD42FD2}" dt="2025-06-11T17:48:00.069" v="513" actId="20577"/>
          <ac:spMkLst>
            <pc:docMk/>
            <pc:sldMk cId="2710287681" sldId="298"/>
            <ac:spMk id="3" creationId="{C50D2158-90CE-6EBB-EF48-FCC35A251D51}"/>
          </ac:spMkLst>
        </pc:spChg>
      </pc:sldChg>
      <pc:sldChg chg="modSp">
        <pc:chgData name="Rachel Owen" userId="S::rachel@imiae.com::3d425182-56a2-434a-b745-c8b20ceebfbe" providerId="AD" clId="Web-{993A488A-09BD-049B-AAF8-D92C0DD42FD2}" dt="2025-06-11T15:52:13.243" v="62" actId="20577"/>
        <pc:sldMkLst>
          <pc:docMk/>
          <pc:sldMk cId="1109696798" sldId="300"/>
        </pc:sldMkLst>
        <pc:spChg chg="mod">
          <ac:chgData name="Rachel Owen" userId="S::rachel@imiae.com::3d425182-56a2-434a-b745-c8b20ceebfbe" providerId="AD" clId="Web-{993A488A-09BD-049B-AAF8-D92C0DD42FD2}" dt="2025-06-11T15:52:13.243" v="62" actId="20577"/>
          <ac:spMkLst>
            <pc:docMk/>
            <pc:sldMk cId="1109696798" sldId="300"/>
            <ac:spMk id="3" creationId="{461B04EA-F10D-CCB6-D8D3-9E9DAF9AEF23}"/>
          </ac:spMkLst>
        </pc:spChg>
      </pc:sldChg>
      <pc:sldChg chg="modSp">
        <pc:chgData name="Rachel Owen" userId="S::rachel@imiae.com::3d425182-56a2-434a-b745-c8b20ceebfbe" providerId="AD" clId="Web-{993A488A-09BD-049B-AAF8-D92C0DD42FD2}" dt="2025-06-11T16:00:03.852" v="152" actId="20577"/>
        <pc:sldMkLst>
          <pc:docMk/>
          <pc:sldMk cId="1827759560" sldId="301"/>
        </pc:sldMkLst>
        <pc:spChg chg="mod">
          <ac:chgData name="Rachel Owen" userId="S::rachel@imiae.com::3d425182-56a2-434a-b745-c8b20ceebfbe" providerId="AD" clId="Web-{993A488A-09BD-049B-AAF8-D92C0DD42FD2}" dt="2025-06-11T16:00:03.852" v="152" actId="20577"/>
          <ac:spMkLst>
            <pc:docMk/>
            <pc:sldMk cId="1827759560" sldId="301"/>
            <ac:spMk id="3" creationId="{8125DC9C-14ED-12BE-2C87-8EF3F78F0618}"/>
          </ac:spMkLst>
        </pc:spChg>
      </pc:sldChg>
      <pc:sldChg chg="addSp delSp modSp ord">
        <pc:chgData name="Rachel Owen" userId="S::rachel@imiae.com::3d425182-56a2-434a-b745-c8b20ceebfbe" providerId="AD" clId="Web-{993A488A-09BD-049B-AAF8-D92C0DD42FD2}" dt="2025-06-11T17:49:31.788" v="525" actId="20577"/>
        <pc:sldMkLst>
          <pc:docMk/>
          <pc:sldMk cId="1982414157" sldId="303"/>
        </pc:sldMkLst>
        <pc:spChg chg="mod">
          <ac:chgData name="Rachel Owen" userId="S::rachel@imiae.com::3d425182-56a2-434a-b745-c8b20ceebfbe" providerId="AD" clId="Web-{993A488A-09BD-049B-AAF8-D92C0DD42FD2}" dt="2025-06-11T17:49:31.788" v="525" actId="20577"/>
          <ac:spMkLst>
            <pc:docMk/>
            <pc:sldMk cId="1982414157" sldId="303"/>
            <ac:spMk id="3" creationId="{15A33097-AB0D-C7B6-6C0D-E17200FA7175}"/>
          </ac:spMkLst>
        </pc:spChg>
      </pc:sldChg>
      <pc:sldChg chg="ord">
        <pc:chgData name="Rachel Owen" userId="S::rachel@imiae.com::3d425182-56a2-434a-b745-c8b20ceebfbe" providerId="AD" clId="Web-{993A488A-09BD-049B-AAF8-D92C0DD42FD2}" dt="2025-06-11T16:01:14.540" v="155"/>
        <pc:sldMkLst>
          <pc:docMk/>
          <pc:sldMk cId="427992164" sldId="305"/>
        </pc:sldMkLst>
      </pc:sldChg>
      <pc:sldChg chg="addSp delSp modSp add ord replId">
        <pc:chgData name="Rachel Owen" userId="S::rachel@imiae.com::3d425182-56a2-434a-b745-c8b20ceebfbe" providerId="AD" clId="Web-{993A488A-09BD-049B-AAF8-D92C0DD42FD2}" dt="2025-06-11T16:02:49.586" v="191" actId="20577"/>
        <pc:sldMkLst>
          <pc:docMk/>
          <pc:sldMk cId="3946503974" sldId="306"/>
        </pc:sldMkLst>
        <pc:spChg chg="mod">
          <ac:chgData name="Rachel Owen" userId="S::rachel@imiae.com::3d425182-56a2-434a-b745-c8b20ceebfbe" providerId="AD" clId="Web-{993A488A-09BD-049B-AAF8-D92C0DD42FD2}" dt="2025-06-11T15:57:36.946" v="136" actId="1076"/>
          <ac:spMkLst>
            <pc:docMk/>
            <pc:sldMk cId="3946503974" sldId="306"/>
            <ac:spMk id="3" creationId="{52586BB9-983B-A617-FDEC-6BF808990703}"/>
          </ac:spMkLst>
        </pc:spChg>
        <pc:spChg chg="add mod">
          <ac:chgData name="Rachel Owen" userId="S::rachel@imiae.com::3d425182-56a2-434a-b745-c8b20ceebfbe" providerId="AD" clId="Web-{993A488A-09BD-049B-AAF8-D92C0DD42FD2}" dt="2025-06-11T16:02:49.586" v="191" actId="20577"/>
          <ac:spMkLst>
            <pc:docMk/>
            <pc:sldMk cId="3946503974" sldId="306"/>
            <ac:spMk id="6" creationId="{FCCB8123-3312-C842-4E71-972E44A49914}"/>
          </ac:spMkLst>
        </pc:spChg>
        <pc:picChg chg="mod">
          <ac:chgData name="Rachel Owen" userId="S::rachel@imiae.com::3d425182-56a2-434a-b745-c8b20ceebfbe" providerId="AD" clId="Web-{993A488A-09BD-049B-AAF8-D92C0DD42FD2}" dt="2025-06-11T15:56:37.759" v="105" actId="1076"/>
          <ac:picMkLst>
            <pc:docMk/>
            <pc:sldMk cId="3946503974" sldId="306"/>
            <ac:picMk id="2" creationId="{F5F21CAA-1DC3-137D-57DC-383AF6D6DA51}"/>
          </ac:picMkLst>
        </pc:picChg>
      </pc:sldChg>
      <pc:sldChg chg="modSp add replId">
        <pc:chgData name="Rachel Owen" userId="S::rachel@imiae.com::3d425182-56a2-434a-b745-c8b20ceebfbe" providerId="AD" clId="Web-{993A488A-09BD-049B-AAF8-D92C0DD42FD2}" dt="2025-06-11T17:44:02.693" v="496" actId="20577"/>
        <pc:sldMkLst>
          <pc:docMk/>
          <pc:sldMk cId="739075167" sldId="307"/>
        </pc:sldMkLst>
        <pc:spChg chg="mod">
          <ac:chgData name="Rachel Owen" userId="S::rachel@imiae.com::3d425182-56a2-434a-b745-c8b20ceebfbe" providerId="AD" clId="Web-{993A488A-09BD-049B-AAF8-D92C0DD42FD2}" dt="2025-06-11T17:44:02.693" v="496" actId="20577"/>
          <ac:spMkLst>
            <pc:docMk/>
            <pc:sldMk cId="739075167" sldId="307"/>
            <ac:spMk id="3" creationId="{4A71E060-6614-C229-2EB8-5F60CA7BA5B3}"/>
          </ac:spMkLst>
        </pc:spChg>
      </pc:sldChg>
    </pc:docChg>
  </pc:docChgLst>
  <pc:docChgLst>
    <pc:chgData name="Linda Owens" userId="91c24527-ded9-4766-aa92-c8c86e0f8c00" providerId="ADAL" clId="{F068E3A8-CEF6-4625-B6E5-5DA75FEA6433}"/>
    <pc:docChg chg="modSld">
      <pc:chgData name="Linda Owens" userId="91c24527-ded9-4766-aa92-c8c86e0f8c00" providerId="ADAL" clId="{F068E3A8-CEF6-4625-B6E5-5DA75FEA6433}" dt="2025-06-25T02:39:03.818" v="1" actId="6549"/>
      <pc:docMkLst>
        <pc:docMk/>
      </pc:docMkLst>
      <pc:sldChg chg="modNotesTx">
        <pc:chgData name="Linda Owens" userId="91c24527-ded9-4766-aa92-c8c86e0f8c00" providerId="ADAL" clId="{F068E3A8-CEF6-4625-B6E5-5DA75FEA6433}" dt="2025-06-25T02:38:41.646" v="0" actId="6549"/>
        <pc:sldMkLst>
          <pc:docMk/>
          <pc:sldMk cId="441497969" sldId="271"/>
        </pc:sldMkLst>
      </pc:sldChg>
      <pc:sldChg chg="modNotesTx">
        <pc:chgData name="Linda Owens" userId="91c24527-ded9-4766-aa92-c8c86e0f8c00" providerId="ADAL" clId="{F068E3A8-CEF6-4625-B6E5-5DA75FEA6433}" dt="2025-06-25T02:39:03.818" v="1" actId="6549"/>
        <pc:sldMkLst>
          <pc:docMk/>
          <pc:sldMk cId="2423368722" sldId="287"/>
        </pc:sldMkLst>
      </pc:sldChg>
    </pc:docChg>
  </pc:docChgLst>
  <pc:docChgLst>
    <pc:chgData name="Linda Owens" userId="S::linda@imiae.com::91c24527-ded9-4766-aa92-c8c86e0f8c00" providerId="AD" clId="Web-{9035E704-1286-8769-40D7-13A860C8837B}"/>
    <pc:docChg chg="addSld modSld">
      <pc:chgData name="Linda Owens" userId="S::linda@imiae.com::91c24527-ded9-4766-aa92-c8c86e0f8c00" providerId="AD" clId="Web-{9035E704-1286-8769-40D7-13A860C8837B}" dt="2025-06-11T17:58:08.302" v="37" actId="1076"/>
      <pc:docMkLst>
        <pc:docMk/>
      </pc:docMkLst>
      <pc:sldChg chg="addSp delSp modSp new mod setBg">
        <pc:chgData name="Linda Owens" userId="S::linda@imiae.com::91c24527-ded9-4766-aa92-c8c86e0f8c00" providerId="AD" clId="Web-{9035E704-1286-8769-40D7-13A860C8837B}" dt="2025-06-11T17:58:08.302" v="37" actId="1076"/>
        <pc:sldMkLst>
          <pc:docMk/>
          <pc:sldMk cId="2749270916" sldId="308"/>
        </pc:sldMkLst>
        <pc:picChg chg="add mod ord">
          <ac:chgData name="Linda Owens" userId="S::linda@imiae.com::91c24527-ded9-4766-aa92-c8c86e0f8c00" providerId="AD" clId="Web-{9035E704-1286-8769-40D7-13A860C8837B}" dt="2025-06-11T17:58:08.302" v="37" actId="1076"/>
          <ac:picMkLst>
            <pc:docMk/>
            <pc:sldMk cId="2749270916" sldId="308"/>
            <ac:picMk id="4" creationId="{F5DCC200-D280-F5C5-F6FD-2C0D8DF4AE6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A1B572A-28C2-467C-89D6-53D16775A8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ADE24F-5D56-4409-9D75-F34B10E98E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3DF5DB93-82EB-4D11-866F-B355CD4D69D6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800D75-C563-4119-8787-D8CD17695E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1A6FF2-47B1-440E-A1C2-0011B15643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1CB800D5-F0A2-4A01-9A9B-8BD255874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059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E12E4B48-F9F0-4FAA-A785-5DD8A761BF08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7FFB0464-F52C-4F62-B2A8-C42021021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969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642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204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65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1898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7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187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3052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062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3122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173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177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300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BE915A5-FFEB-441B-BDE8-F306FB7E62C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solidFill>
            <a:schemeClr val="accent4"/>
          </a:solidFill>
        </p:spPr>
        <p:txBody>
          <a:bodyPr/>
          <a:lstStyle>
            <a:lvl1pPr algn="ctr">
              <a:buFontTx/>
              <a:buNone/>
              <a:defRPr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56029E-DA4E-4759-8437-471096A966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1342" y="4078941"/>
            <a:ext cx="4775200" cy="859674"/>
          </a:xfrm>
          <a:solidFill>
            <a:schemeClr val="accent1"/>
          </a:solidFill>
        </p:spPr>
        <p:txBody>
          <a:bodyPr vert="horz" lIns="0" tIns="0" rIns="0" bIns="0" rtlCol="0" anchor="b">
            <a:noAutofit/>
          </a:bodyPr>
          <a:lstStyle>
            <a:lvl1pPr algn="ctr">
              <a:defRPr lang="en-US" sz="4000" spc="300" baseline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pPr marL="228600" lvl="0" indent="-228600" algn="ctr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TITLE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7FCB6BAA-ADA6-4E0B-9F0B-A3CA2EFB3C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67422" y="4938614"/>
            <a:ext cx="2567708" cy="379110"/>
          </a:xfrm>
          <a:solidFill>
            <a:schemeClr val="accent1"/>
          </a:solidFill>
        </p:spPr>
        <p:txBody>
          <a:bodyPr/>
          <a:lstStyle>
            <a:lvl1pPr algn="ctr">
              <a:buNone/>
              <a:defRPr sz="140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027510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w/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A1E487-F2EC-4AB0-B146-A17F2F22E5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7999"/>
          </a:xfrm>
          <a:noFill/>
        </p:spPr>
        <p:txBody>
          <a:bodyPr/>
          <a:lstStyle>
            <a:lvl1pPr algn="ctr">
              <a:buFontTx/>
              <a:buNone/>
              <a:defRPr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211C2A-C68C-42C1-908C-D8A132FBB9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2298" y="2966697"/>
            <a:ext cx="6189369" cy="591127"/>
          </a:xfrm>
        </p:spPr>
        <p:txBody>
          <a:bodyPr vert="horz" lIns="0" tIns="0" rIns="0" bIns="0" rtlCol="0">
            <a:noAutofit/>
          </a:bodyPr>
          <a:lstStyle>
            <a:lvl1pPr>
              <a:defRPr lang="en-US" sz="4000" cap="all" baseline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pPr marL="228600" lvl="0" indent="-228600">
              <a:spcBef>
                <a:spcPts val="1000"/>
              </a:spcBef>
              <a:buFontTx/>
            </a:pPr>
            <a:r>
              <a:rPr lang="en-US"/>
              <a:t>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0296D4C-4C11-4F2C-B095-9DC1C6CCAD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0332" y="3077822"/>
            <a:ext cx="4843743" cy="368878"/>
          </a:xfrm>
        </p:spPr>
        <p:txBody>
          <a:bodyPr/>
          <a:lstStyle>
            <a:lvl1pPr algn="r">
              <a:buFontTx/>
              <a:buNone/>
              <a:defRPr sz="2400" i="1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113995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037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10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285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5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04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55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335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89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1270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miae-team.monday.com/boards/8759069588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he open road with farmland and mountains alone the side&#10;">
            <a:extLst>
              <a:ext uri="{FF2B5EF4-FFF2-40B4-BE49-F238E27FC236}">
                <a16:creationId xmlns:a16="http://schemas.microsoft.com/office/drawing/2014/main" id="{55778022-079A-4FF4-8735-D3C9A67F119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t="7813" b="7813"/>
          <a:stretch/>
        </p:blipFill>
        <p:spPr>
          <a:prstGeom prst="rect">
            <a:avLst/>
          </a:prstGeom>
        </p:spPr>
      </p:pic>
      <p:pic>
        <p:nvPicPr>
          <p:cNvPr id="4" name="Picture 3" descr="A blue and black logo&#10;&#10;AI-generated content may be incorrect.">
            <a:extLst>
              <a:ext uri="{FF2B5EF4-FFF2-40B4-BE49-F238E27FC236}">
                <a16:creationId xmlns:a16="http://schemas.microsoft.com/office/drawing/2014/main" id="{4ABF1BA9-AA77-038E-E649-730A15B6D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568484" y="-231189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7128913" h="6853457">
                <a:moveTo>
                  <a:pt x="2343548" y="0"/>
                </a:moveTo>
                <a:lnTo>
                  <a:pt x="5168877" y="0"/>
                </a:lnTo>
                <a:lnTo>
                  <a:pt x="5218299" y="19487"/>
                </a:lnTo>
                <a:cubicBezTo>
                  <a:pt x="5976640" y="340238"/>
                  <a:pt x="6607722" y="902948"/>
                  <a:pt x="7014769" y="1610837"/>
                </a:cubicBezTo>
                <a:lnTo>
                  <a:pt x="7128913" y="1827198"/>
                </a:lnTo>
                <a:lnTo>
                  <a:pt x="7128913" y="5131581"/>
                </a:lnTo>
                <a:lnTo>
                  <a:pt x="7091067" y="5210750"/>
                </a:lnTo>
                <a:cubicBezTo>
                  <a:pt x="6744936" y="5876527"/>
                  <a:pt x="6205281" y="6425584"/>
                  <a:pt x="5546646" y="6783375"/>
                </a:cubicBezTo>
                <a:lnTo>
                  <a:pt x="5409811" y="6853457"/>
                </a:lnTo>
                <a:lnTo>
                  <a:pt x="2102613" y="6853457"/>
                </a:lnTo>
                <a:lnTo>
                  <a:pt x="1965779" y="6783375"/>
                </a:lnTo>
                <a:cubicBezTo>
                  <a:pt x="794873" y="6147301"/>
                  <a:pt x="0" y="4906735"/>
                  <a:pt x="0" y="3480517"/>
                </a:cubicBezTo>
                <a:cubicBezTo>
                  <a:pt x="0" y="1924643"/>
                  <a:pt x="945964" y="589711"/>
                  <a:pt x="2294125" y="19487"/>
                </a:cubicBezTo>
                <a:close/>
              </a:path>
            </a:pathLst>
          </a:cu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AAAF849-CC48-E7DC-F7FD-25E8E982BC88}"/>
              </a:ext>
            </a:extLst>
          </p:cNvPr>
          <p:cNvSpPr txBox="1"/>
          <p:nvPr/>
        </p:nvSpPr>
        <p:spPr>
          <a:xfrm>
            <a:off x="0" y="5026767"/>
            <a:ext cx="1219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Aptos ExtraBold" panose="020F0502020204030204" pitchFamily="34" charset="0"/>
              </a:rPr>
              <a:t>Situational Leadership Part 2</a:t>
            </a:r>
          </a:p>
          <a:p>
            <a:pPr algn="ctr"/>
            <a:r>
              <a:rPr lang="en-US" sz="3600">
                <a:latin typeface="Aptos ExtraBold" panose="020B0004020202020204" pitchFamily="34" charset="0"/>
              </a:rPr>
              <a:t>06.11.25</a:t>
            </a:r>
          </a:p>
        </p:txBody>
      </p:sp>
    </p:spTree>
    <p:extLst>
      <p:ext uri="{BB962C8B-B14F-4D97-AF65-F5344CB8AC3E}">
        <p14:creationId xmlns:p14="http://schemas.microsoft.com/office/powerpoint/2010/main" val="441497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A7561-88A0-DB6A-2FFA-532215776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3B21E-A772-E751-B78B-9D639C8D8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67" y="543404"/>
            <a:ext cx="10094624" cy="1507067"/>
          </a:xfrm>
        </p:spPr>
        <p:txBody>
          <a:bodyPr/>
          <a:lstStyle/>
          <a:p>
            <a:r>
              <a:rPr lang="en-US" b="1"/>
              <a:t>LEADERSHIP CHALLENGES -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09514-9E72-2328-D1C7-E2BD8DCCA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958" y="2050472"/>
            <a:ext cx="10020733" cy="3845831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Scenario: Processing membership for a North Carolina Non-profit that only accepts members “from” North Carolina … what if?</a:t>
            </a:r>
          </a:p>
          <a:p>
            <a:pPr marL="0" indent="0">
              <a:spcBef>
                <a:spcPts val="20"/>
              </a:spcBef>
              <a:buNone/>
            </a:pPr>
            <a:endParaRPr lang="en-US" sz="2800">
              <a:solidFill>
                <a:schemeClr val="tx1"/>
              </a:solidFill>
              <a:ea typeface="+mn-lt"/>
              <a:cs typeface="+mn-lt"/>
            </a:endParaRPr>
          </a:p>
          <a:p>
            <a:pPr>
              <a:spcBef>
                <a:spcPts val="20"/>
              </a:spcBef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Only live in NC half the year</a:t>
            </a:r>
          </a:p>
          <a:p>
            <a:pPr>
              <a:spcBef>
                <a:spcPts val="20"/>
              </a:spcBef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Student in NC but ID &amp; permanent address in GA</a:t>
            </a:r>
          </a:p>
          <a:p>
            <a:pPr>
              <a:spcBef>
                <a:spcPts val="20"/>
              </a:spcBef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Employer in NC and they serve an NC audience, but they work remotely from TN</a:t>
            </a:r>
          </a:p>
          <a:p>
            <a:pPr>
              <a:spcBef>
                <a:spcPts val="20"/>
              </a:spcBef>
            </a:pPr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080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11354-CF49-A545-0365-5DF610571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B33AAA-3ED8-1688-0317-4C1156833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925" y="114300"/>
            <a:ext cx="7296150" cy="6629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E6EB18-2B27-E236-127B-F464453B5083}"/>
              </a:ext>
            </a:extLst>
          </p:cNvPr>
          <p:cNvSpPr txBox="1"/>
          <p:nvPr/>
        </p:nvSpPr>
        <p:spPr>
          <a:xfrm>
            <a:off x="10128058" y="538210"/>
            <a:ext cx="1894416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/>
              <a:t>Note: This version uses "Readiness" Level instead of "Development" Level, but all concepts are the same.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5D62E8-2483-3DFE-CBA7-44539893A5C2}"/>
              </a:ext>
            </a:extLst>
          </p:cNvPr>
          <p:cNvSpPr txBox="1"/>
          <p:nvPr/>
        </p:nvSpPr>
        <p:spPr>
          <a:xfrm>
            <a:off x="361518" y="1338429"/>
            <a:ext cx="1894416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During training, for most tasks your trainee may be at a R1 or R2 (D1 or D2).</a:t>
            </a:r>
          </a:p>
        </p:txBody>
      </p:sp>
    </p:spTree>
    <p:extLst>
      <p:ext uri="{BB962C8B-B14F-4D97-AF65-F5344CB8AC3E}">
        <p14:creationId xmlns:p14="http://schemas.microsoft.com/office/powerpoint/2010/main" val="451451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3AFE7-B34C-C29E-1A16-F0FFF87BB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FAE10-C949-E560-4874-CF702F81A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67" y="543404"/>
            <a:ext cx="10094624" cy="1507067"/>
          </a:xfrm>
        </p:spPr>
        <p:txBody>
          <a:bodyPr/>
          <a:lstStyle/>
          <a:p>
            <a:r>
              <a:rPr lang="en-US" b="1"/>
              <a:t>LEADERSHIP CHALLENGES -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B04EA-F10D-CCB6-D8D3-9E9DAF9AE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1885" y="1269226"/>
            <a:ext cx="10020733" cy="3169421"/>
          </a:xfrm>
        </p:spPr>
        <p:txBody>
          <a:bodyPr>
            <a:normAutofit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“The Dashboard of Destiny”</a:t>
            </a:r>
          </a:p>
          <a:p>
            <a:pPr marL="0" indent="0">
              <a:spcBef>
                <a:spcPts val="20"/>
              </a:spcBef>
              <a:buNone/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a true story</a:t>
            </a:r>
          </a:p>
          <a:p>
            <a:pPr>
              <a:spcBef>
                <a:spcPts val="20"/>
              </a:spcBef>
            </a:pPr>
            <a:endParaRPr lang="en-US" sz="1800">
              <a:solidFill>
                <a:schemeClr val="tx1"/>
              </a:solidFill>
            </a:endParaRP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A35DDA6-67CD-D2EF-1B79-6C2039937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58" y="1950410"/>
            <a:ext cx="5935859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696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AF78E-BC91-6751-5CF7-2914B269A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511A0-C09F-5280-C1FE-B6E595D13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67" y="543404"/>
            <a:ext cx="11055206" cy="1507067"/>
          </a:xfrm>
        </p:spPr>
        <p:txBody>
          <a:bodyPr/>
          <a:lstStyle/>
          <a:p>
            <a:r>
              <a:rPr lang="en-US" b="1"/>
              <a:t>LEADERSHIP CHALLENGES – performance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5DC9C-14ED-12BE-2C87-8EF3F78F0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958" y="2050471"/>
            <a:ext cx="10020733" cy="4264125"/>
          </a:xfrm>
        </p:spPr>
        <p:txBody>
          <a:bodyPr>
            <a:normAutofit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Use the Situational Leadership model to evaluate where they are </a:t>
            </a:r>
            <a:r>
              <a:rPr lang="en-US" sz="2800" b="1">
                <a:solidFill>
                  <a:schemeClr val="tx1"/>
                </a:solidFill>
                <a:ea typeface="+mn-lt"/>
                <a:cs typeface="+mn-lt"/>
              </a:rPr>
              <a:t>PER TASK</a:t>
            </a: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.</a:t>
            </a:r>
          </a:p>
          <a:p>
            <a:pPr marL="0" indent="0">
              <a:spcBef>
                <a:spcPts val="20"/>
              </a:spcBef>
              <a:buNone/>
            </a:pPr>
            <a:endParaRPr lang="en-US" sz="280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>
              <a:spcBef>
                <a:spcPts val="20"/>
              </a:spcBef>
              <a:buNone/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Identify the specific areas where you are observing issues.</a:t>
            </a:r>
            <a:endParaRPr lang="en-US"/>
          </a:p>
          <a:p>
            <a:pPr>
              <a:spcBef>
                <a:spcPts val="20"/>
              </a:spcBef>
            </a:pPr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759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D46A2-D1B9-AAA6-9D1E-035F76986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F21CAA-1DC3-137D-57DC-383AF6D6D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9233" y="114300"/>
            <a:ext cx="7296150" cy="6629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586BB9-983B-A617-FDEC-6BF808990703}"/>
              </a:ext>
            </a:extLst>
          </p:cNvPr>
          <p:cNvSpPr txBox="1"/>
          <p:nvPr/>
        </p:nvSpPr>
        <p:spPr>
          <a:xfrm>
            <a:off x="261135" y="5881980"/>
            <a:ext cx="4053416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/>
              <a:t>Note: This version uses "Readiness" Level instead of "Development" Level, but all concepts are the same.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CCB8123-3312-C842-4E71-972E44A49914}"/>
              </a:ext>
            </a:extLst>
          </p:cNvPr>
          <p:cNvSpPr txBox="1">
            <a:spLocks/>
          </p:cNvSpPr>
          <p:nvPr/>
        </p:nvSpPr>
        <p:spPr>
          <a:xfrm>
            <a:off x="400727" y="1171240"/>
            <a:ext cx="3700040" cy="4264125"/>
          </a:xfrm>
          <a:prstGeom prst="rect">
            <a:avLst/>
          </a:prstGeom>
        </p:spPr>
        <p:txBody>
          <a:bodyPr lIns="91440" tIns="45720" rIns="91440" bIns="45720" anchor="t">
            <a:normAutofit fontScale="70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"/>
              </a:spcBef>
              <a:buFont typeface="Wingdings 3" panose="05040102010807070707" pitchFamily="18" charset="2"/>
              <a:buNone/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Use the Situational Leadership model to evaluate where they are </a:t>
            </a:r>
            <a:r>
              <a:rPr lang="en-US" sz="2800" b="1">
                <a:solidFill>
                  <a:schemeClr val="tx1"/>
                </a:solidFill>
                <a:ea typeface="+mn-lt"/>
                <a:cs typeface="+mn-lt"/>
              </a:rPr>
              <a:t>PER TASK</a:t>
            </a: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.</a:t>
            </a:r>
          </a:p>
          <a:p>
            <a:pPr marL="0" indent="0">
              <a:spcBef>
                <a:spcPts val="20"/>
              </a:spcBef>
              <a:buFont typeface="Wingdings 3" panose="05040102010807070707" pitchFamily="18" charset="2"/>
              <a:buNone/>
            </a:pPr>
            <a:endParaRPr lang="en-US" sz="280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>
              <a:spcBef>
                <a:spcPts val="20"/>
              </a:spcBef>
              <a:buFont typeface="Wingdings 3" panose="05040102010807070707" pitchFamily="18" charset="2"/>
              <a:buNone/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Think about their major areas of support and then break it down further.</a:t>
            </a:r>
          </a:p>
          <a:p>
            <a:pPr marL="0" indent="0">
              <a:spcBef>
                <a:spcPts val="20"/>
              </a:spcBef>
              <a:buFont typeface="Wingdings 3" panose="05040102010807070707" pitchFamily="18" charset="2"/>
              <a:buNone/>
            </a:pPr>
            <a:endParaRPr lang="en-US" sz="280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>
              <a:spcBef>
                <a:spcPts val="20"/>
              </a:spcBef>
              <a:buNone/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Membership Example:</a:t>
            </a:r>
          </a:p>
          <a:p>
            <a:pPr marL="457200" indent="-457200">
              <a:spcBef>
                <a:spcPts val="20"/>
              </a:spcBef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Processing memberships</a:t>
            </a:r>
          </a:p>
          <a:p>
            <a:pPr marL="457200" indent="-457200">
              <a:spcBef>
                <a:spcPts val="20"/>
              </a:spcBef>
              <a:buClr>
                <a:srgbClr val="FFFFFF"/>
              </a:buClr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Replying to emails</a:t>
            </a:r>
            <a:endParaRPr lang="en-US">
              <a:solidFill>
                <a:schemeClr val="tx1"/>
              </a:solidFill>
              <a:ea typeface="+mn-lt"/>
              <a:cs typeface="+mn-lt"/>
            </a:endParaRPr>
          </a:p>
          <a:p>
            <a:pPr marL="457200" indent="-457200">
              <a:spcBef>
                <a:spcPts val="20"/>
              </a:spcBef>
              <a:buClr>
                <a:srgbClr val="FFFFFF"/>
              </a:buClr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Running reports</a:t>
            </a:r>
            <a:endParaRPr lang="en-US">
              <a:solidFill>
                <a:schemeClr val="tx1"/>
              </a:solidFill>
            </a:endParaRPr>
          </a:p>
          <a:p>
            <a:pPr marL="457200" indent="-457200">
              <a:spcBef>
                <a:spcPts val="20"/>
              </a:spcBef>
              <a:buClr>
                <a:srgbClr val="FFFFFF"/>
              </a:buClr>
            </a:pPr>
            <a:r>
              <a:rPr lang="en-US" sz="2800">
                <a:solidFill>
                  <a:schemeClr val="tx1"/>
                </a:solidFill>
              </a:rPr>
              <a:t>Processing checks</a:t>
            </a:r>
          </a:p>
          <a:p>
            <a:pPr>
              <a:spcBef>
                <a:spcPts val="20"/>
              </a:spcBef>
            </a:pPr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503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13228-DF2E-FEF4-A5ED-F9074D301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C0CE8-B8DD-540C-8F6B-B991D0A9B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67" y="377149"/>
            <a:ext cx="11055206" cy="1507067"/>
          </a:xfrm>
        </p:spPr>
        <p:txBody>
          <a:bodyPr/>
          <a:lstStyle/>
          <a:p>
            <a:r>
              <a:rPr lang="en-US" b="1"/>
              <a:t>LEADERSHIP CHALLENGES – performance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33097-AB0D-C7B6-6C0D-E17200FA7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067" y="1249216"/>
            <a:ext cx="11055206" cy="4724402"/>
          </a:xfrm>
        </p:spPr>
        <p:txBody>
          <a:bodyPr>
            <a:normAutofit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en-US" sz="2800" b="1">
                <a:solidFill>
                  <a:schemeClr val="tx1"/>
                </a:solidFill>
                <a:ea typeface="+mn-lt"/>
                <a:cs typeface="+mn-lt"/>
              </a:rPr>
              <a:t>DISCUSS:</a:t>
            </a: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 What are potential root causes of perceived performance issues?</a:t>
            </a:r>
          </a:p>
          <a:p>
            <a:pPr marL="0" indent="0">
              <a:spcBef>
                <a:spcPts val="20"/>
              </a:spcBef>
              <a:buNone/>
            </a:pPr>
            <a:endParaRPr lang="en-US" sz="280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>
              <a:spcBef>
                <a:spcPts val="20"/>
              </a:spcBef>
              <a:buClr>
                <a:srgbClr val="FFFFFF"/>
              </a:buClr>
              <a:buNone/>
            </a:pPr>
            <a:endParaRPr lang="en-US" sz="2800">
              <a:solidFill>
                <a:schemeClr val="tx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2414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28848-2FC4-E614-2CA6-D126996F3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57FF7-88F6-739B-38F2-CA4346681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67" y="377149"/>
            <a:ext cx="11055206" cy="1507067"/>
          </a:xfrm>
        </p:spPr>
        <p:txBody>
          <a:bodyPr/>
          <a:lstStyle/>
          <a:p>
            <a:r>
              <a:rPr lang="en-US" b="1"/>
              <a:t>LEADERSHIP CHALLENGES – WORKLOADS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618A0-4AE7-9B99-3885-615BC4624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067" y="1884216"/>
            <a:ext cx="11055206" cy="3089569"/>
          </a:xfrm>
        </p:spPr>
        <p:txBody>
          <a:bodyPr>
            <a:normAutofit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If you identify workload as a root cause of performance issues, what are your next steps?</a:t>
            </a:r>
          </a:p>
        </p:txBody>
      </p:sp>
    </p:spTree>
    <p:extLst>
      <p:ext uri="{BB962C8B-B14F-4D97-AF65-F5344CB8AC3E}">
        <p14:creationId xmlns:p14="http://schemas.microsoft.com/office/powerpoint/2010/main" val="427992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screenshot of a graph&#10;&#10;AI-generated content may be incorrect.">
            <a:extLst>
              <a:ext uri="{FF2B5EF4-FFF2-40B4-BE49-F238E27FC236}">
                <a16:creationId xmlns:a16="http://schemas.microsoft.com/office/drawing/2014/main" id="{F5DCC200-D280-F5C5-F6FD-2C0D8DF4AE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7012" y="812800"/>
            <a:ext cx="7317536" cy="5220927"/>
          </a:xfrm>
        </p:spPr>
      </p:pic>
    </p:spTree>
    <p:extLst>
      <p:ext uri="{BB962C8B-B14F-4D97-AF65-F5344CB8AC3E}">
        <p14:creationId xmlns:p14="http://schemas.microsoft.com/office/powerpoint/2010/main" val="2749270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1683F-612C-6EBF-6BD8-8D25B0DF2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A18D-E7EF-5C90-91E7-36C04745A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67" y="543404"/>
            <a:ext cx="10094624" cy="1507067"/>
          </a:xfrm>
        </p:spPr>
        <p:txBody>
          <a:bodyPr/>
          <a:lstStyle/>
          <a:p>
            <a:r>
              <a:rPr lang="en-US" b="1"/>
              <a:t>Practical tip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E91F1-EBA9-1531-AEF0-EFF4BC044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12" y="1781271"/>
            <a:ext cx="10020733" cy="3428038"/>
          </a:xfrm>
        </p:spPr>
        <p:txBody>
          <a:bodyPr>
            <a:normAutofit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Regularly ASK your teams</a:t>
            </a:r>
          </a:p>
          <a:p>
            <a:pPr>
              <a:spcBef>
                <a:spcPts val="20"/>
              </a:spcBef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Is there anything on your to do list that makes no sense that it lives with you?</a:t>
            </a:r>
          </a:p>
          <a:p>
            <a:pPr>
              <a:spcBef>
                <a:spcPts val="20"/>
              </a:spcBef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Is there anything you see someone else doing that it makes more sense for YOU to do?</a:t>
            </a:r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82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C152077-984A-4612-B0E1-251C62EB1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05450BA-2A87-4847-A5A0-E7D960557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16F9ADA-A824-456A-9728-D5BFFE04D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3034157-938C-45F5-8DCA-208D22E5B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369327A-A6C5-4293-80D1-DECEBA3F5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E49B76A8-D4D2-428D-84FA-657EEA587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35B3DA-2C56-33EE-10A9-3BBCC576248C}"/>
              </a:ext>
            </a:extLst>
          </p:cNvPr>
          <p:cNvSpPr txBox="1"/>
          <p:nvPr/>
        </p:nvSpPr>
        <p:spPr>
          <a:xfrm>
            <a:off x="665641" y="4473679"/>
            <a:ext cx="9552558" cy="12332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5400" cap="all">
                <a:ln w="3175" cmpd="sng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questions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D463EDB-0644-4F84-9901-D2434D5509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02079FA-226E-4AF1-B818-2CA9EF1B6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6D376604-76CD-4D25-B281-35796F367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B5A32B1-F178-4FE5-8916-712F46FCB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C3339F8-6376-45A3-A77E-5F5C212D4E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AD1BBAE-26A1-4BE9-9536-C15B1A87E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Snip Diagonal Corner Rectangle 12">
            <a:extLst>
              <a:ext uri="{FF2B5EF4-FFF2-40B4-BE49-F238E27FC236}">
                <a16:creationId xmlns:a16="http://schemas.microsoft.com/office/drawing/2014/main" id="{15A54023-E435-4098-A370-AE54A007E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251" y="690851"/>
            <a:ext cx="9615670" cy="3584587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5" descr="the open road with farmland and mountains alone the side&#10;">
            <a:extLst>
              <a:ext uri="{FF2B5EF4-FFF2-40B4-BE49-F238E27FC236}">
                <a16:creationId xmlns:a16="http://schemas.microsoft.com/office/drawing/2014/main" id="{9CE7538B-BFD1-0C89-D136-2492565E87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5" r="-3" b="11134"/>
          <a:stretch/>
        </p:blipFill>
        <p:spPr>
          <a:xfrm>
            <a:off x="834935" y="854087"/>
            <a:ext cx="5582963" cy="3280831"/>
          </a:xfrm>
          <a:custGeom>
            <a:avLst/>
            <a:gdLst/>
            <a:ahLst/>
            <a:cxnLst/>
            <a:rect l="l" t="t" r="r" b="b"/>
            <a:pathLst>
              <a:path w="5582963" h="3280831">
                <a:moveTo>
                  <a:pt x="402071" y="0"/>
                </a:moveTo>
                <a:lnTo>
                  <a:pt x="5582963" y="0"/>
                </a:lnTo>
                <a:lnTo>
                  <a:pt x="5582963" y="3280831"/>
                </a:lnTo>
                <a:lnTo>
                  <a:pt x="0" y="3280831"/>
                </a:lnTo>
                <a:lnTo>
                  <a:pt x="0" y="402071"/>
                </a:lnTo>
                <a:close/>
              </a:path>
            </a:pathLst>
          </a:custGeom>
        </p:spPr>
      </p:pic>
      <p:pic>
        <p:nvPicPr>
          <p:cNvPr id="6" name="Picture 5" descr="A blue and black logo&#10;&#10;AI-generated content may be incorrect.">
            <a:extLst>
              <a:ext uri="{FF2B5EF4-FFF2-40B4-BE49-F238E27FC236}">
                <a16:creationId xmlns:a16="http://schemas.microsoft.com/office/drawing/2014/main" id="{21BCC152-6C19-D59F-4C21-B0D4D83F87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879" b="3885"/>
          <a:stretch/>
        </p:blipFill>
        <p:spPr>
          <a:xfrm>
            <a:off x="6568222" y="854087"/>
            <a:ext cx="3557016" cy="3280831"/>
          </a:xfrm>
          <a:custGeom>
            <a:avLst/>
            <a:gdLst/>
            <a:ahLst/>
            <a:cxnLst/>
            <a:rect l="l" t="t" r="r" b="b"/>
            <a:pathLst>
              <a:path w="3557016" h="3280831">
                <a:moveTo>
                  <a:pt x="0" y="0"/>
                </a:moveTo>
                <a:lnTo>
                  <a:pt x="3557016" y="0"/>
                </a:lnTo>
                <a:lnTo>
                  <a:pt x="3557016" y="2876895"/>
                </a:lnTo>
                <a:lnTo>
                  <a:pt x="3153080" y="3280831"/>
                </a:lnTo>
                <a:lnTo>
                  <a:pt x="0" y="328083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23368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56087-0338-943E-9281-46663D4F5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F7FE7-1FA0-2DFA-C232-644498F79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67" y="543404"/>
            <a:ext cx="10094624" cy="1507067"/>
          </a:xfrm>
        </p:spPr>
        <p:txBody>
          <a:bodyPr/>
          <a:lstStyle/>
          <a:p>
            <a:r>
              <a:rPr lang="en-US" b="1"/>
              <a:t>Leadership navigator meetings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F63C9-DB91-717D-1578-2D0F7B0FA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012" y="2045040"/>
            <a:ext cx="4882118" cy="2965155"/>
          </a:xfrm>
        </p:spPr>
        <p:txBody>
          <a:bodyPr>
            <a:normAutofit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What could we change about the Leadership Navigator Meetings to make them more meaningful and effective for you?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D8C3E9B-1962-4EE4-C329-83703686B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847" y="2043310"/>
            <a:ext cx="6271847" cy="2536918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0C41F9B-8E12-D9C3-B108-1D3705DC11DA}"/>
              </a:ext>
            </a:extLst>
          </p:cNvPr>
          <p:cNvSpPr txBox="1">
            <a:spLocks/>
          </p:cNvSpPr>
          <p:nvPr/>
        </p:nvSpPr>
        <p:spPr>
          <a:xfrm>
            <a:off x="6387489" y="4678825"/>
            <a:ext cx="5800425" cy="6596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"/>
              </a:spcBef>
              <a:buNone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 to Monday.com board with topics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92B0187-8F6B-80E0-4B93-72EBC3828D63}"/>
              </a:ext>
            </a:extLst>
          </p:cNvPr>
          <p:cNvSpPr txBox="1">
            <a:spLocks/>
          </p:cNvSpPr>
          <p:nvPr/>
        </p:nvSpPr>
        <p:spPr>
          <a:xfrm>
            <a:off x="613873" y="5704594"/>
            <a:ext cx="4882118" cy="7963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"/>
              </a:spcBef>
              <a:buNone/>
            </a:pPr>
            <a:r>
              <a:rPr lang="en-US">
                <a:solidFill>
                  <a:schemeClr val="tx1"/>
                </a:solidFill>
                <a:ea typeface="+mn-lt"/>
                <a:cs typeface="+mn-lt"/>
              </a:rPr>
              <a:t>POLL: Meeting Frequency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66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A34AD-FB50-4DB2-1689-D80745DC0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5CC4B-5E82-703F-CC5D-1D73A0E46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67" y="543404"/>
            <a:ext cx="10094624" cy="1507067"/>
          </a:xfrm>
        </p:spPr>
        <p:txBody>
          <a:bodyPr/>
          <a:lstStyle/>
          <a:p>
            <a:r>
              <a:rPr lang="en-US" b="1"/>
              <a:t>LEADERSHIP CHALLENGES - CRISIS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1E060-6614-C229-2EB8-5F60CA7BA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12" y="1781271"/>
            <a:ext cx="10020733" cy="4000694"/>
          </a:xfrm>
        </p:spPr>
        <p:txBody>
          <a:bodyPr>
            <a:normAutofit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en-US" sz="2800" b="1">
                <a:solidFill>
                  <a:schemeClr val="tx1"/>
                </a:solidFill>
                <a:ea typeface="+mn-lt"/>
                <a:cs typeface="+mn-lt"/>
              </a:rPr>
              <a:t>DISCUSS:</a:t>
            </a: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 How do you think performance is impacted when a person is experiencing a crisis? </a:t>
            </a:r>
          </a:p>
          <a:p>
            <a:pPr marL="0" indent="0">
              <a:buNone/>
            </a:pPr>
            <a:endParaRPr lang="en-US" sz="280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>
              <a:buNone/>
            </a:pPr>
            <a:endParaRPr lang="en-US" sz="280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>
              <a:buNone/>
            </a:pPr>
            <a:endParaRPr lang="en-US" sz="18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chemeClr val="tx1"/>
                </a:solidFill>
              </a:rPr>
              <a:t>(</a:t>
            </a:r>
            <a:r>
              <a:rPr lang="en-US" sz="1800" b="1">
                <a:solidFill>
                  <a:schemeClr val="tx1"/>
                </a:solidFill>
              </a:rPr>
              <a:t>Major life change</a:t>
            </a:r>
            <a:r>
              <a:rPr lang="en-US" sz="1800">
                <a:solidFill>
                  <a:schemeClr val="tx1"/>
                </a:solidFill>
              </a:rPr>
              <a:t>, relationship change, health problem for themselves or family, financial difficulty, stress from ANY source, etc.)</a:t>
            </a:r>
          </a:p>
        </p:txBody>
      </p:sp>
    </p:spTree>
    <p:extLst>
      <p:ext uri="{BB962C8B-B14F-4D97-AF65-F5344CB8AC3E}">
        <p14:creationId xmlns:p14="http://schemas.microsoft.com/office/powerpoint/2010/main" val="739075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AC936-5686-09CC-591B-9D53F8ACC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98C8A-37AF-F8CA-995D-16CF6B7B6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67" y="543404"/>
            <a:ext cx="10094624" cy="1507067"/>
          </a:xfrm>
        </p:spPr>
        <p:txBody>
          <a:bodyPr/>
          <a:lstStyle/>
          <a:p>
            <a:r>
              <a:rPr lang="en-US" b="1"/>
              <a:t>Practical tip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31B2B-9081-9B82-54D2-872CDEDAA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12" y="1781271"/>
            <a:ext cx="10020733" cy="3428038"/>
          </a:xfrm>
        </p:spPr>
        <p:txBody>
          <a:bodyPr>
            <a:normAutofit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ASK your teams one of these questions:</a:t>
            </a:r>
          </a:p>
          <a:p>
            <a:pPr>
              <a:spcBef>
                <a:spcPts val="20"/>
              </a:spcBef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What does it look like when you become stressed?</a:t>
            </a:r>
          </a:p>
          <a:p>
            <a:pPr>
              <a:spcBef>
                <a:spcPts val="20"/>
              </a:spcBef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Using one word, how would people describe you when you’re stressed?</a:t>
            </a:r>
          </a:p>
          <a:p>
            <a:pPr>
              <a:spcBef>
                <a:spcPts val="20"/>
              </a:spcBef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What do you want me to know about how you engage when you are stressed?</a:t>
            </a:r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660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FD54B-CFF2-3724-DC55-789026BB4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53AC5-41C1-2E03-796D-33468A62D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67" y="543404"/>
            <a:ext cx="10094624" cy="1507067"/>
          </a:xfrm>
        </p:spPr>
        <p:txBody>
          <a:bodyPr/>
          <a:lstStyle/>
          <a:p>
            <a:r>
              <a:rPr lang="en-US" b="1"/>
              <a:t>LEADERSHIP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D5E3E-12AA-8FE2-9422-55E61D92A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12" y="1781270"/>
            <a:ext cx="10020733" cy="3169421"/>
          </a:xfrm>
        </p:spPr>
        <p:txBody>
          <a:bodyPr>
            <a:normAutofit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en-US" sz="2800" b="1">
                <a:solidFill>
                  <a:schemeClr val="tx1"/>
                </a:solidFill>
                <a:ea typeface="+mn-lt"/>
                <a:cs typeface="+mn-lt"/>
              </a:rPr>
              <a:t>DISCUSS:</a:t>
            </a: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 How might your leadership style be impacted if the person you're leading is experiencing a crisis? </a:t>
            </a:r>
            <a:endParaRPr lang="en-US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8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chemeClr val="tx1"/>
                </a:solidFill>
              </a:rPr>
              <a:t>(Major life change, relationship change, health problem for themselves or family, financial difficulty, stress from ANY source, etc.)</a:t>
            </a:r>
          </a:p>
        </p:txBody>
      </p:sp>
    </p:spTree>
    <p:extLst>
      <p:ext uri="{BB962C8B-B14F-4D97-AF65-F5344CB8AC3E}">
        <p14:creationId xmlns:p14="http://schemas.microsoft.com/office/powerpoint/2010/main" val="254893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different way of leadership&#10;&#10;AI-generated content may be incorrect.">
            <a:extLst>
              <a:ext uri="{FF2B5EF4-FFF2-40B4-BE49-F238E27FC236}">
                <a16:creationId xmlns:a16="http://schemas.microsoft.com/office/drawing/2014/main" id="{4D2BD6E8-5DFF-75FF-49EF-757623B88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0814" y="663241"/>
            <a:ext cx="5693343" cy="56933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E7964A-FDA2-1C96-658D-A48D388DDEF2}"/>
              </a:ext>
            </a:extLst>
          </p:cNvPr>
          <p:cNvSpPr txBox="1">
            <a:spLocks/>
          </p:cNvSpPr>
          <p:nvPr/>
        </p:nvSpPr>
        <p:spPr>
          <a:xfrm>
            <a:off x="444067" y="543404"/>
            <a:ext cx="10094624" cy="150706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/>
              <a:t>Regression</a:t>
            </a:r>
          </a:p>
        </p:txBody>
      </p:sp>
    </p:spTree>
    <p:extLst>
      <p:ext uri="{BB962C8B-B14F-4D97-AF65-F5344CB8AC3E}">
        <p14:creationId xmlns:p14="http://schemas.microsoft.com/office/powerpoint/2010/main" val="1790519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2A72E2-33A8-80CA-7A17-DB0B7B1C2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925" y="114300"/>
            <a:ext cx="7296150" cy="6629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B3772B-67DE-72A0-4A79-CDEC5215F780}"/>
              </a:ext>
            </a:extLst>
          </p:cNvPr>
          <p:cNvSpPr txBox="1"/>
          <p:nvPr/>
        </p:nvSpPr>
        <p:spPr>
          <a:xfrm>
            <a:off x="402167" y="4265082"/>
            <a:ext cx="1894416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/>
              <a:t>Note: This version uses "Readiness" Level instead of "Development" Level, but all concepts are the same.</a:t>
            </a:r>
          </a:p>
        </p:txBody>
      </p:sp>
    </p:spTree>
    <p:extLst>
      <p:ext uri="{BB962C8B-B14F-4D97-AF65-F5344CB8AC3E}">
        <p14:creationId xmlns:p14="http://schemas.microsoft.com/office/powerpoint/2010/main" val="242479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A9328-1DF8-C721-61FE-584470B68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F9349-EB67-5140-FD53-F16297531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67" y="543404"/>
            <a:ext cx="10094624" cy="1507067"/>
          </a:xfrm>
        </p:spPr>
        <p:txBody>
          <a:bodyPr/>
          <a:lstStyle/>
          <a:p>
            <a:r>
              <a:rPr lang="en-US" b="1"/>
              <a:t>LEADERSHIP CHALLENGES - TRAINING</a:t>
            </a:r>
          </a:p>
        </p:txBody>
      </p:sp>
      <p:pic>
        <p:nvPicPr>
          <p:cNvPr id="7" name="Content Placeholder 6" descr="A fast food restaurant with a sign&#10;&#10;AI-generated content may be incorrect.">
            <a:extLst>
              <a:ext uri="{FF2B5EF4-FFF2-40B4-BE49-F238E27FC236}">
                <a16:creationId xmlns:a16="http://schemas.microsoft.com/office/drawing/2014/main" id="{CA9636B9-E475-D0AB-3996-97E98721A0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6509" y="1684459"/>
            <a:ext cx="6945205" cy="4630137"/>
          </a:xfr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5905871-4EA3-EBA5-8FD7-17B4BA056F87}"/>
              </a:ext>
            </a:extLst>
          </p:cNvPr>
          <p:cNvSpPr txBox="1">
            <a:spLocks/>
          </p:cNvSpPr>
          <p:nvPr/>
        </p:nvSpPr>
        <p:spPr>
          <a:xfrm>
            <a:off x="7801426" y="1638109"/>
            <a:ext cx="4240753" cy="3169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"/>
              </a:spcBef>
              <a:buFont typeface="Wingdings 3" panose="05040102010807070707" pitchFamily="18" charset="2"/>
              <a:buNone/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You’re told to “dump the trash” – what questions do you have?</a:t>
            </a:r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802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876A1-E577-BE33-50E0-62804A667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0A09C-0FF9-857F-AA46-F56EE0327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67" y="543404"/>
            <a:ext cx="10094624" cy="1507067"/>
          </a:xfrm>
        </p:spPr>
        <p:txBody>
          <a:bodyPr/>
          <a:lstStyle/>
          <a:p>
            <a:r>
              <a:rPr lang="en-US" b="1"/>
              <a:t>LEADERSHIP CHALLENGES -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D2158-90CE-6EBB-EF48-FCC35A251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936" y="1712886"/>
            <a:ext cx="10098885" cy="4744536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Put yourself in their shoes</a:t>
            </a:r>
          </a:p>
          <a:p>
            <a:pPr marL="0" indent="0">
              <a:spcBef>
                <a:spcPts val="20"/>
              </a:spcBef>
              <a:buNone/>
            </a:pPr>
            <a:endParaRPr lang="en-US" sz="2800">
              <a:solidFill>
                <a:schemeClr val="tx1"/>
              </a:solidFill>
              <a:ea typeface="+mn-lt"/>
              <a:cs typeface="+mn-lt"/>
            </a:endParaRPr>
          </a:p>
          <a:p>
            <a:pPr>
              <a:spcBef>
                <a:spcPts val="20"/>
              </a:spcBef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Ask yourself what questions would you have if you were training to do this task on a new client?</a:t>
            </a:r>
          </a:p>
          <a:p>
            <a:pPr>
              <a:spcBef>
                <a:spcPts val="20"/>
              </a:spcBef>
              <a:buClr>
                <a:srgbClr val="FFFFFF"/>
              </a:buClr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Think about: what are the steps that if missed/completed incorrectly will bring you hate mail?</a:t>
            </a:r>
          </a:p>
          <a:p>
            <a:pPr>
              <a:spcBef>
                <a:spcPts val="20"/>
              </a:spcBef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Monday.com and documentation</a:t>
            </a:r>
          </a:p>
          <a:p>
            <a:pPr>
              <a:spcBef>
                <a:spcPts val="20"/>
              </a:spcBef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Context is king</a:t>
            </a:r>
          </a:p>
          <a:p>
            <a:pPr>
              <a:spcBef>
                <a:spcPts val="20"/>
              </a:spcBef>
            </a:pPr>
            <a:r>
              <a:rPr lang="en-US" sz="2800">
                <a:solidFill>
                  <a:schemeClr val="tx1"/>
                </a:solidFill>
                <a:ea typeface="+mn-lt"/>
                <a:cs typeface="+mn-lt"/>
              </a:rPr>
              <a:t>Scenarios / practice / roleplay</a:t>
            </a:r>
          </a:p>
          <a:p>
            <a:pPr marL="0" indent="0">
              <a:spcBef>
                <a:spcPts val="20"/>
              </a:spcBef>
              <a:buClr>
                <a:srgbClr val="FFFFFF"/>
              </a:buClr>
              <a:buNone/>
            </a:pPr>
            <a:br>
              <a:rPr lang="en-US" sz="2800">
                <a:solidFill>
                  <a:schemeClr val="tx1"/>
                </a:solidFill>
                <a:ea typeface="+mn-lt"/>
                <a:cs typeface="+mn-lt"/>
              </a:rPr>
            </a:br>
            <a:r>
              <a:rPr lang="en-US">
                <a:solidFill>
                  <a:schemeClr val="tx1"/>
                </a:solidFill>
                <a:ea typeface="+mn-lt"/>
                <a:cs typeface="+mn-lt"/>
              </a:rPr>
              <a:t>💡</a:t>
            </a:r>
          </a:p>
          <a:p>
            <a:pPr>
              <a:spcBef>
                <a:spcPts val="20"/>
              </a:spcBef>
            </a:pPr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28768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C1B5C951333946BBC5A96D1541D4A6" ma:contentTypeVersion="18" ma:contentTypeDescription="Create a new document." ma:contentTypeScope="" ma:versionID="6ede6048db731a720849682c3bafd9da">
  <xsd:schema xmlns:xsd="http://www.w3.org/2001/XMLSchema" xmlns:xs="http://www.w3.org/2001/XMLSchema" xmlns:p="http://schemas.microsoft.com/office/2006/metadata/properties" xmlns:ns2="29a06cb9-a17e-45fe-84c3-1aa94e1c46bf" xmlns:ns3="6dbe8a5c-6071-425f-942f-f088303af6bb" targetNamespace="http://schemas.microsoft.com/office/2006/metadata/properties" ma:root="true" ma:fieldsID="ca91fdb479be69a32cb81e907f050294" ns2:_="" ns3:_="">
    <xsd:import namespace="29a06cb9-a17e-45fe-84c3-1aa94e1c46bf"/>
    <xsd:import namespace="6dbe8a5c-6071-425f-942f-f088303af6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a06cb9-a17e-45fe-84c3-1aa94e1c46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fc1e9e1-acb2-4fe8-beb2-cafc98066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be8a5c-6071-425f-942f-f088303af6b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8338034-7f91-48b6-ac1f-a14acf1f0c6a}" ma:internalName="TaxCatchAll" ma:showField="CatchAllData" ma:web="6dbe8a5c-6071-425f-942f-f088303af6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dbe8a5c-6071-425f-942f-f088303af6bb" xsi:nil="true"/>
    <MediaServiceKeyPoints xmlns="29a06cb9-a17e-45fe-84c3-1aa94e1c46bf" xsi:nil="true"/>
    <lcf76f155ced4ddcb4097134ff3c332f xmlns="29a06cb9-a17e-45fe-84c3-1aa94e1c46b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7FC3661-1BDF-47E8-A672-17962F9526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AF0115-82AB-41EE-9A33-9E01AF5BDF16}">
  <ds:schemaRefs>
    <ds:schemaRef ds:uri="29a06cb9-a17e-45fe-84c3-1aa94e1c46bf"/>
    <ds:schemaRef ds:uri="6dbe8a5c-6071-425f-942f-f088303af6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9C83704-1297-4FE4-874B-96CDDCB4F4F7}">
  <ds:schemaRefs>
    <ds:schemaRef ds:uri="230e9df3-be65-4c73-a93b-d1236ebd677e"/>
    <ds:schemaRef ds:uri="29a06cb9-a17e-45fe-84c3-1aa94e1c46bf"/>
    <ds:schemaRef ds:uri="6dbe8a5c-6071-425f-942f-f088303af6bb"/>
    <ds:schemaRef ds:uri="71af3243-3dd4-4a8d-8c0d-dd76da1f02a5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576</Words>
  <Application>Microsoft Office PowerPoint</Application>
  <PresentationFormat>Widescreen</PresentationFormat>
  <Paragraphs>71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 ExtraBold</vt:lpstr>
      <vt:lpstr>Arial</vt:lpstr>
      <vt:lpstr>Calibri</vt:lpstr>
      <vt:lpstr>Century Gothic</vt:lpstr>
      <vt:lpstr>Wingdings 3</vt:lpstr>
      <vt:lpstr>Slice</vt:lpstr>
      <vt:lpstr>PowerPoint Presentation</vt:lpstr>
      <vt:lpstr>Leadership navigator meetings</vt:lpstr>
      <vt:lpstr>LEADERSHIP CHALLENGES - CRISIS</vt:lpstr>
      <vt:lpstr>Practical tip</vt:lpstr>
      <vt:lpstr>LEADERSHIP CHALLENGES</vt:lpstr>
      <vt:lpstr>PowerPoint Presentation</vt:lpstr>
      <vt:lpstr>PowerPoint Presentation</vt:lpstr>
      <vt:lpstr>LEADERSHIP CHALLENGES - TRAINING</vt:lpstr>
      <vt:lpstr>LEADERSHIP CHALLENGES - TRAINING</vt:lpstr>
      <vt:lpstr>LEADERSHIP CHALLENGES - TRAINING</vt:lpstr>
      <vt:lpstr>PowerPoint Presentation</vt:lpstr>
      <vt:lpstr>LEADERSHIP CHALLENGES - TRAINING</vt:lpstr>
      <vt:lpstr>LEADERSHIP CHALLENGES – performance issues</vt:lpstr>
      <vt:lpstr>PowerPoint Presentation</vt:lpstr>
      <vt:lpstr>LEADERSHIP CHALLENGES – performance issues</vt:lpstr>
      <vt:lpstr>LEADERSHIP CHALLENGES – WORKLOADS</vt:lpstr>
      <vt:lpstr>PowerPoint Presentation</vt:lpstr>
      <vt:lpstr>Practical tip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Owens</dc:creator>
  <cp:lastModifiedBy>Linda Owens</cp:lastModifiedBy>
  <cp:revision>1</cp:revision>
  <cp:lastPrinted>2025-04-16T14:14:55Z</cp:lastPrinted>
  <dcterms:created xsi:type="dcterms:W3CDTF">2025-04-15T11:07:41Z</dcterms:created>
  <dcterms:modified xsi:type="dcterms:W3CDTF">2025-06-25T02:39:14Z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0x01010085C1B5C951333946BBC5A96D1541D4A6</vt:lpwstr>
  </property>
  <property fmtid="{D5CDD505-2E9C-101B-9397-08002B2CF9AE}" pid="3" name="MediaServiceImageTags">
    <vt:lpwstr/>
  </property>
</Properties>
</file>